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5"/>
  </p:notesMasterIdLst>
  <p:sldIdLst>
    <p:sldId id="312" r:id="rId2"/>
    <p:sldId id="330" r:id="rId3"/>
    <p:sldId id="329" r:id="rId4"/>
    <p:sldId id="336" r:id="rId5"/>
    <p:sldId id="314" r:id="rId6"/>
    <p:sldId id="315" r:id="rId7"/>
    <p:sldId id="316" r:id="rId8"/>
    <p:sldId id="317" r:id="rId9"/>
    <p:sldId id="318" r:id="rId10"/>
    <p:sldId id="342" r:id="rId11"/>
    <p:sldId id="337" r:id="rId12"/>
    <p:sldId id="335" r:id="rId13"/>
    <p:sldId id="322" r:id="rId14"/>
    <p:sldId id="323" r:id="rId15"/>
    <p:sldId id="324" r:id="rId16"/>
    <p:sldId id="325" r:id="rId17"/>
    <p:sldId id="339" r:id="rId18"/>
    <p:sldId id="340" r:id="rId19"/>
    <p:sldId id="321" r:id="rId20"/>
    <p:sldId id="338" r:id="rId21"/>
    <p:sldId id="343" r:id="rId22"/>
    <p:sldId id="347" r:id="rId23"/>
    <p:sldId id="344" r:id="rId24"/>
    <p:sldId id="345" r:id="rId25"/>
    <p:sldId id="348" r:id="rId26"/>
    <p:sldId id="349" r:id="rId27"/>
    <p:sldId id="351" r:id="rId28"/>
    <p:sldId id="350" r:id="rId29"/>
    <p:sldId id="353" r:id="rId30"/>
    <p:sldId id="352" r:id="rId31"/>
    <p:sldId id="354" r:id="rId32"/>
    <p:sldId id="355" r:id="rId33"/>
    <p:sldId id="313" r:id="rId34"/>
  </p:sldIdLst>
  <p:sldSz cx="9144000" cy="5143500" type="screen16x9"/>
  <p:notesSz cx="6858000" cy="9144000"/>
  <p:embeddedFontLst>
    <p:embeddedFont>
      <p:font typeface="Roboto Light" pitchFamily="2" charset="0"/>
      <p:regular r:id="rId36"/>
      <p:italic r:id="rId37"/>
    </p:embeddedFont>
    <p:embeddedFont>
      <p:font typeface="Montserrat" panose="02000505000000020004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aleway Light" panose="020B0403030101060003" pitchFamily="34" charset="0"/>
      <p:regular r:id="rId46"/>
      <p:bold r:id="rId47"/>
      <p:italic r:id="rId48"/>
      <p:boldItalic r:id="rId49"/>
    </p:embeddedFont>
    <p:embeddedFont>
      <p:font typeface="Raleway" panose="020B0503030101060003" pitchFamily="34" charset="0"/>
      <p:regular r:id="rId50"/>
      <p:bold r:id="rId51"/>
      <p:italic r:id="rId52"/>
      <p:boldItalic r:id="rId53"/>
    </p:embeddedFont>
    <p:embeddedFont>
      <p:font typeface="Raleway ExtraBold" panose="020B0903030101060003" pitchFamily="34" charset="0"/>
      <p:bold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A89"/>
    <a:srgbClr val="D5C939"/>
    <a:srgbClr val="C9B900"/>
    <a:srgbClr val="DACF50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gui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285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Criada por Ryan Dahl em 2009, é uma plataforma que traz a programação para o lado do servidor. Mas sua intenção no começo não foi trazer a programação para lado do servidor. Mas sim, melhorar o funcionamento e desempenho do I/O.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Então ele começou a estudar como as plataformas lidavam com I/O.</a:t>
            </a:r>
          </a:p>
        </p:txBody>
      </p:sp>
    </p:spTree>
    <p:extLst>
      <p:ext uri="{BB962C8B-B14F-4D97-AF65-F5344CB8AC3E}">
        <p14:creationId xmlns:p14="http://schemas.microsoft.com/office/powerpoint/2010/main" val="3515976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79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9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75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/>
              <a:t>Criada por Ryan Dahl em 2009, é uma plataforma que traz a programação para o lado do servidor. Mas sua intenção no começo não foi trazer a programação para lado do servidor. Mas sim, melhorar o funcionamento e desempenho do I/O.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Então ele começou a estudar como as plataformas lidavam com I/O.</a:t>
            </a:r>
          </a:p>
        </p:txBody>
      </p:sp>
    </p:spTree>
    <p:extLst>
      <p:ext uri="{BB962C8B-B14F-4D97-AF65-F5344CB8AC3E}">
        <p14:creationId xmlns:p14="http://schemas.microsoft.com/office/powerpoint/2010/main" val="1557227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565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68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26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540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794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451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97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48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220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/>
              <a:t>Criada por Ryan Dahl em 2009, é uma plataforma que traz a programação para o lado do servidor. Mas sua intenção no começo não foi trazer a programação para lado do servidor. Mas sim, melhorar o funcionamento e desempenho do I/O.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Então ele começou a estudar como as plataformas lidavam com I/O.</a:t>
            </a:r>
          </a:p>
        </p:txBody>
      </p:sp>
    </p:spTree>
    <p:extLst>
      <p:ext uri="{BB962C8B-B14F-4D97-AF65-F5344CB8AC3E}">
        <p14:creationId xmlns:p14="http://schemas.microsoft.com/office/powerpoint/2010/main" val="2787561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dirty="0"/>
              <a:t>Criada por Ryan Dahl em 2009, é uma plataforma que traz a programação para o lado do servidor. Mas sua intenção no começo não foi trazer a programação para lado do servidor. Mas sim, melhorar o funcionamento e desempenho do I/O.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 dirty="0"/>
              <a:t>Então ele começou a estudar como as plataformas lidavam com I/O.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75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323330"/>
              </a:solidFill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323330"/>
              </a:buClr>
              <a:buSzPts val="3600"/>
              <a:buNone/>
              <a:defRPr sz="3600" b="1">
                <a:solidFill>
                  <a:srgbClr val="323330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e seção 1">
    <p:bg>
      <p:bgPr>
        <a:solidFill>
          <a:srgbClr val="323330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323330"/>
              </a:solidFill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0DB4F"/>
              </a:buClr>
              <a:buSzPts val="3600"/>
              <a:buNone/>
              <a:defRPr sz="3600" b="1">
                <a:solidFill>
                  <a:srgbClr val="F0DB4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rgbClr val="32333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0DB4F"/>
              </a:buClr>
              <a:buSzPts val="3600"/>
              <a:buNone/>
              <a:defRPr sz="3600" b="1">
                <a:solidFill>
                  <a:srgbClr val="F0DB4F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nto principal 1">
    <p:bg>
      <p:bgPr>
        <a:solidFill>
          <a:srgbClr val="F0DB4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323330"/>
              </a:buClr>
              <a:buSzPts val="3600"/>
              <a:buNone/>
              <a:defRPr sz="3600" b="1">
                <a:solidFill>
                  <a:srgbClr val="323330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429200" y="818377"/>
            <a:ext cx="61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267675"/>
            <a:ext cx="8520600" cy="545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203625" y="936919"/>
            <a:ext cx="8520600" cy="384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  <a:def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Char char="■"/>
              <a:defRPr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‹nº›</a:t>
            </a:fld>
            <a:endParaRPr lang="pt-BR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rgbClr val="F0DB4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87650"/>
            <a:ext cx="8520600" cy="56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Font typeface="Raleway"/>
              <a:buNone/>
              <a:defRPr sz="30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893975"/>
            <a:ext cx="8520600" cy="376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Raleway"/>
              <a:buChar char="●"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odejs.org/api/path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odejs.org/api/f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http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socket.i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99" y="743919"/>
            <a:ext cx="5967602" cy="365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2185500" y="890075"/>
            <a:ext cx="4773000" cy="355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 dirty="0"/>
              <a:t>Estudo de Caso</a:t>
            </a:r>
          </a:p>
        </p:txBody>
      </p:sp>
    </p:spTree>
    <p:extLst>
      <p:ext uri="{BB962C8B-B14F-4D97-AF65-F5344CB8AC3E}">
        <p14:creationId xmlns:p14="http://schemas.microsoft.com/office/powerpoint/2010/main" val="141266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3DF87A0-8E6B-4D21-985B-23EB06883DA0}"/>
              </a:ext>
            </a:extLst>
          </p:cNvPr>
          <p:cNvSpPr txBox="1"/>
          <p:nvPr/>
        </p:nvSpPr>
        <p:spPr>
          <a:xfrm>
            <a:off x="867273" y="304477"/>
            <a:ext cx="1188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30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086D61-41C2-49B4-A229-01C8160CA1C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055419" y="904642"/>
            <a:ext cx="5363311" cy="399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Shape 456">
            <a:extLst>
              <a:ext uri="{FF2B5EF4-FFF2-40B4-BE49-F238E27FC236}">
                <a16:creationId xmlns:a16="http://schemas.microsoft.com/office/drawing/2014/main" id="{66CC0AA9-BB77-4DB6-B191-EEE1760D29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45" y="1697255"/>
            <a:ext cx="1299775" cy="12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67D5C6C-A582-401F-8855-9B7E63C9A751}"/>
              </a:ext>
            </a:extLst>
          </p:cNvPr>
          <p:cNvSpPr txBox="1"/>
          <p:nvPr/>
        </p:nvSpPr>
        <p:spPr>
          <a:xfrm>
            <a:off x="7418730" y="308468"/>
            <a:ext cx="686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7E798C-2EF6-4450-A53E-D62B863B53C1}"/>
              </a:ext>
            </a:extLst>
          </p:cNvPr>
          <p:cNvSpPr txBox="1"/>
          <p:nvPr/>
        </p:nvSpPr>
        <p:spPr>
          <a:xfrm>
            <a:off x="4392038" y="-51937"/>
            <a:ext cx="668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6"/>
                </a:solidFill>
                <a:latin typeface="Raleway" panose="020B0503030101060003" pitchFamily="34" charset="0"/>
              </a:rPr>
              <a:t>$</a:t>
            </a:r>
            <a:endParaRPr lang="pt-BR" sz="1200" dirty="0">
              <a:solidFill>
                <a:schemeClr val="accent6"/>
              </a:solidFill>
              <a:latin typeface="Raleway" panose="020B0503030101060003" pitchFamily="34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7DA538-A0EA-495E-B5E3-2E04FEABFCAD}"/>
              </a:ext>
            </a:extLst>
          </p:cNvPr>
          <p:cNvGrpSpPr/>
          <p:nvPr/>
        </p:nvGrpSpPr>
        <p:grpSpPr>
          <a:xfrm>
            <a:off x="1945556" y="3666172"/>
            <a:ext cx="5428409" cy="1107996"/>
            <a:chOff x="1908332" y="3931784"/>
            <a:chExt cx="5428409" cy="1107996"/>
          </a:xfrm>
        </p:grpSpPr>
        <p:pic>
          <p:nvPicPr>
            <p:cNvPr id="11" name="Gráfico 10" descr="Medidor">
              <a:extLst>
                <a:ext uri="{FF2B5EF4-FFF2-40B4-BE49-F238E27FC236}">
                  <a16:creationId xmlns:a16="http://schemas.microsoft.com/office/drawing/2014/main" id="{293F607D-663F-4D43-8E43-8BE96143A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8332" y="3931784"/>
              <a:ext cx="1107996" cy="1107996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8A5BB68-909B-4DD7-B3B5-3C7477FBD205}"/>
                </a:ext>
              </a:extLst>
            </p:cNvPr>
            <p:cNvSpPr txBox="1"/>
            <p:nvPr/>
          </p:nvSpPr>
          <p:spPr>
            <a:xfrm>
              <a:off x="3104492" y="3931784"/>
              <a:ext cx="423224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accent6"/>
                  </a:solidFill>
                  <a:latin typeface="Raleway" panose="020B0503030101060003" pitchFamily="34" charset="0"/>
                </a:rPr>
                <a:t>20x </a:t>
              </a:r>
              <a:r>
                <a:rPr lang="pt-BR" sz="6600" dirty="0" err="1">
                  <a:solidFill>
                    <a:schemeClr val="accent6"/>
                  </a:solidFill>
                  <a:latin typeface="Raleway" panose="020B0503030101060003" pitchFamily="34" charset="0"/>
                </a:rPr>
                <a:t>faster</a:t>
              </a:r>
              <a:r>
                <a:rPr lang="pt-BR" sz="6600" dirty="0">
                  <a:solidFill>
                    <a:schemeClr val="accent6"/>
                  </a:solidFill>
                  <a:latin typeface="Raleway" panose="020B0503030101060003" pitchFamily="34" charset="0"/>
                </a:rPr>
                <a:t> </a:t>
              </a:r>
              <a:endParaRPr lang="pt-BR" dirty="0">
                <a:solidFill>
                  <a:schemeClr val="accent6"/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99B7F1-9E46-42DE-A2FC-FBEDFC97FE74}"/>
              </a:ext>
            </a:extLst>
          </p:cNvPr>
          <p:cNvSpPr txBox="1"/>
          <p:nvPr/>
        </p:nvSpPr>
        <p:spPr>
          <a:xfrm>
            <a:off x="7462129" y="4774168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goo.gl/EAuhJg</a:t>
            </a:r>
            <a:endParaRPr lang="pt-BR" sz="300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8AD9C4D-A752-4F08-9879-DC6CF65F382A}"/>
              </a:ext>
            </a:extLst>
          </p:cNvPr>
          <p:cNvGrpSpPr/>
          <p:nvPr/>
        </p:nvGrpSpPr>
        <p:grpSpPr>
          <a:xfrm>
            <a:off x="232043" y="1322182"/>
            <a:ext cx="2669980" cy="2467906"/>
            <a:chOff x="178546" y="1179523"/>
            <a:chExt cx="2669980" cy="2467906"/>
          </a:xfrm>
        </p:grpSpPr>
        <p:pic>
          <p:nvPicPr>
            <p:cNvPr id="15" name="Shape 456">
              <a:extLst>
                <a:ext uri="{FF2B5EF4-FFF2-40B4-BE49-F238E27FC236}">
                  <a16:creationId xmlns:a16="http://schemas.microsoft.com/office/drawing/2014/main" id="{80D8085D-BF02-4396-9780-DA15A966073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3776" y="1179523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456">
              <a:extLst>
                <a:ext uri="{FF2B5EF4-FFF2-40B4-BE49-F238E27FC236}">
                  <a16:creationId xmlns:a16="http://schemas.microsoft.com/office/drawing/2014/main" id="{749F797E-EB98-4C2A-8D72-CFFE0BF7800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5286" y="1228687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456">
              <a:extLst>
                <a:ext uri="{FF2B5EF4-FFF2-40B4-BE49-F238E27FC236}">
                  <a16:creationId xmlns:a16="http://schemas.microsoft.com/office/drawing/2014/main" id="{1F3E4D67-BBEA-4E7C-9ECA-A044C90B741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48751" y="1264847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456">
              <a:extLst>
                <a:ext uri="{FF2B5EF4-FFF2-40B4-BE49-F238E27FC236}">
                  <a16:creationId xmlns:a16="http://schemas.microsoft.com/office/drawing/2014/main" id="{7E0518A2-44D7-4DF3-A7C3-25E73BCAC2F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664" y="1554597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456">
              <a:extLst>
                <a:ext uri="{FF2B5EF4-FFF2-40B4-BE49-F238E27FC236}">
                  <a16:creationId xmlns:a16="http://schemas.microsoft.com/office/drawing/2014/main" id="{1A9CD9AA-6A4C-4E65-9832-97DE17A636E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7174" y="1625486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Shape 456">
              <a:extLst>
                <a:ext uri="{FF2B5EF4-FFF2-40B4-BE49-F238E27FC236}">
                  <a16:creationId xmlns:a16="http://schemas.microsoft.com/office/drawing/2014/main" id="{7A612A4F-FAC6-4D0D-B9EA-7A04147673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9526" y="1699506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Shape 456">
              <a:extLst>
                <a:ext uri="{FF2B5EF4-FFF2-40B4-BE49-F238E27FC236}">
                  <a16:creationId xmlns:a16="http://schemas.microsoft.com/office/drawing/2014/main" id="{7A31B8B3-2334-4B00-836E-5CA889C44E9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546" y="1992880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456">
              <a:extLst>
                <a:ext uri="{FF2B5EF4-FFF2-40B4-BE49-F238E27FC236}">
                  <a16:creationId xmlns:a16="http://schemas.microsoft.com/office/drawing/2014/main" id="{8F6230A2-4E21-4245-B824-96DC8B248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6701" y="2054280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456">
              <a:extLst>
                <a:ext uri="{FF2B5EF4-FFF2-40B4-BE49-F238E27FC236}">
                  <a16:creationId xmlns:a16="http://schemas.microsoft.com/office/drawing/2014/main" id="{5461D743-9148-4B47-8397-93D69F7675B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3291" y="2119160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456">
              <a:extLst>
                <a:ext uri="{FF2B5EF4-FFF2-40B4-BE49-F238E27FC236}">
                  <a16:creationId xmlns:a16="http://schemas.microsoft.com/office/drawing/2014/main" id="{97D5E460-773D-41CE-B9A9-58FEA1E344F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345" y="2347654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" name="Shape 438">
            <a:extLst>
              <a:ext uri="{FF2B5EF4-FFF2-40B4-BE49-F238E27FC236}">
                <a16:creationId xmlns:a16="http://schemas.microsoft.com/office/drawing/2014/main" id="{7A5B76BF-BD6F-4F69-9680-2ED39F801A1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2980" y="1286883"/>
            <a:ext cx="2166176" cy="21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9AF7172F-D7B8-4745-A758-BC2920335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136" y="1598130"/>
            <a:ext cx="758522" cy="75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44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275" y="1796225"/>
            <a:ext cx="1551050" cy="1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25" y="4010321"/>
            <a:ext cx="2679850" cy="8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325" y="3554688"/>
            <a:ext cx="2853542" cy="160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975" y="174425"/>
            <a:ext cx="1551050" cy="1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7788" y="174421"/>
            <a:ext cx="2013175" cy="100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975" y="1578100"/>
            <a:ext cx="1970001" cy="19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2675" y="1921161"/>
            <a:ext cx="1869523" cy="142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5875" y="174417"/>
            <a:ext cx="2679851" cy="82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4588" y="3976378"/>
            <a:ext cx="1222425" cy="892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26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sz="7200" b="0">
                <a:latin typeface="Raleway ExtraBold"/>
                <a:ea typeface="Raleway ExtraBold"/>
                <a:cs typeface="Raleway ExtraBold"/>
                <a:sym typeface="Raleway ExtraBold"/>
              </a:rPr>
              <a:t>Top 5</a:t>
            </a:r>
            <a:r>
              <a:rPr lang="pt-BR" sz="7200"/>
              <a:t> </a:t>
            </a:r>
            <a:r>
              <a:rPr lang="pt-BR" sz="7200" b="0"/>
              <a:t>Features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/>
              <a:t>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/>
              <a:t>Alto desempenho e consumo baixo de memória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 dirty="0"/>
              <a:t>2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dirty="0"/>
              <a:t>I/O direcionada a eventos não bloqueante</a:t>
            </a:r>
          </a:p>
        </p:txBody>
      </p:sp>
      <p:grpSp>
        <p:nvGrpSpPr>
          <p:cNvPr id="484" name="Shape 484"/>
          <p:cNvGrpSpPr/>
          <p:nvPr/>
        </p:nvGrpSpPr>
        <p:grpSpPr>
          <a:xfrm>
            <a:off x="2102900" y="263950"/>
            <a:ext cx="6772025" cy="2358000"/>
            <a:chOff x="2400300" y="385125"/>
            <a:chExt cx="6772025" cy="2358000"/>
          </a:xfrm>
        </p:grpSpPr>
        <p:sp>
          <p:nvSpPr>
            <p:cNvPr id="485" name="Shape 485"/>
            <p:cNvSpPr/>
            <p:nvPr/>
          </p:nvSpPr>
          <p:spPr>
            <a:xfrm>
              <a:off x="2400300" y="385125"/>
              <a:ext cx="6692100" cy="235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 txBox="1"/>
            <p:nvPr/>
          </p:nvSpPr>
          <p:spPr>
            <a:xfrm>
              <a:off x="4392550" y="528900"/>
              <a:ext cx="46446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//pega data de nascimento</a:t>
              </a:r>
            </a:p>
          </p:txBody>
        </p:sp>
        <p:sp>
          <p:nvSpPr>
            <p:cNvPr id="487" name="Shape 487"/>
            <p:cNvSpPr/>
            <p:nvPr/>
          </p:nvSpPr>
          <p:spPr>
            <a:xfrm>
              <a:off x="2588350" y="6184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 txBox="1"/>
            <p:nvPr/>
          </p:nvSpPr>
          <p:spPr>
            <a:xfrm>
              <a:off x="4404425" y="1212250"/>
              <a:ext cx="43587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//verifica se é maior de +18</a:t>
              </a:r>
            </a:p>
          </p:txBody>
        </p:sp>
        <p:sp>
          <p:nvSpPr>
            <p:cNvPr id="489" name="Shape 489"/>
            <p:cNvSpPr/>
            <p:nvPr/>
          </p:nvSpPr>
          <p:spPr>
            <a:xfrm>
              <a:off x="2588350" y="130180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 txBox="1"/>
            <p:nvPr/>
          </p:nvSpPr>
          <p:spPr>
            <a:xfrm>
              <a:off x="4404425" y="2061500"/>
              <a:ext cx="47679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//verifica últimas notificações</a:t>
              </a:r>
            </a:p>
          </p:txBody>
        </p:sp>
        <p:sp>
          <p:nvSpPr>
            <p:cNvPr id="491" name="Shape 491"/>
            <p:cNvSpPr/>
            <p:nvPr/>
          </p:nvSpPr>
          <p:spPr>
            <a:xfrm>
              <a:off x="2588350" y="21510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2" name="Shape 492"/>
          <p:cNvGrpSpPr/>
          <p:nvPr/>
        </p:nvGrpSpPr>
        <p:grpSpPr>
          <a:xfrm>
            <a:off x="2102900" y="263950"/>
            <a:ext cx="6772025" cy="2435400"/>
            <a:chOff x="2400300" y="385125"/>
            <a:chExt cx="6772025" cy="2435400"/>
          </a:xfrm>
        </p:grpSpPr>
        <p:sp>
          <p:nvSpPr>
            <p:cNvPr id="493" name="Shape 493"/>
            <p:cNvSpPr/>
            <p:nvPr/>
          </p:nvSpPr>
          <p:spPr>
            <a:xfrm>
              <a:off x="2400300" y="385125"/>
              <a:ext cx="6692100" cy="2435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 txBox="1"/>
            <p:nvPr/>
          </p:nvSpPr>
          <p:spPr>
            <a:xfrm>
              <a:off x="4392550" y="528900"/>
              <a:ext cx="46446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//pega data de nascimento</a:t>
              </a:r>
            </a:p>
          </p:txBody>
        </p:sp>
        <p:sp>
          <p:nvSpPr>
            <p:cNvPr id="495" name="Shape 495"/>
            <p:cNvSpPr/>
            <p:nvPr/>
          </p:nvSpPr>
          <p:spPr>
            <a:xfrm>
              <a:off x="2588350" y="6184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 txBox="1"/>
            <p:nvPr/>
          </p:nvSpPr>
          <p:spPr>
            <a:xfrm>
              <a:off x="6272950" y="1663200"/>
              <a:ext cx="23697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//verifica se é maior de +18</a:t>
              </a:r>
            </a:p>
          </p:txBody>
        </p:sp>
        <p:sp>
          <p:nvSpPr>
            <p:cNvPr id="497" name="Shape 497"/>
            <p:cNvSpPr/>
            <p:nvPr/>
          </p:nvSpPr>
          <p:spPr>
            <a:xfrm>
              <a:off x="4468750" y="17527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 txBox="1"/>
            <p:nvPr/>
          </p:nvSpPr>
          <p:spPr>
            <a:xfrm>
              <a:off x="4404425" y="2290100"/>
              <a:ext cx="47679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//verifica últimas notificações</a:t>
              </a:r>
            </a:p>
          </p:txBody>
        </p:sp>
        <p:sp>
          <p:nvSpPr>
            <p:cNvPr id="499" name="Shape 499"/>
            <p:cNvSpPr/>
            <p:nvPr/>
          </p:nvSpPr>
          <p:spPr>
            <a:xfrm>
              <a:off x="2588350" y="23796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4750800" y="1048050"/>
              <a:ext cx="1991100" cy="52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0DB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>
                  <a:solidFill>
                    <a:srgbClr val="F0DB4F"/>
                  </a:solidFill>
                </a:rPr>
                <a:t>Quando pegar a data de nascimento</a:t>
              </a:r>
            </a:p>
          </p:txBody>
        </p:sp>
        <p:cxnSp>
          <p:nvCxnSpPr>
            <p:cNvPr id="501" name="Shape 501"/>
            <p:cNvCxnSpPr>
              <a:stCxn id="495" idx="3"/>
              <a:endCxn id="497" idx="1"/>
            </p:cNvCxnSpPr>
            <p:nvPr/>
          </p:nvCxnSpPr>
          <p:spPr>
            <a:xfrm>
              <a:off x="4468750" y="744600"/>
              <a:ext cx="600" cy="1134300"/>
            </a:xfrm>
            <a:prstGeom prst="curvedConnector5">
              <a:avLst>
                <a:gd name="adj1" fmla="val 39687500"/>
                <a:gd name="adj2" fmla="val 50000"/>
                <a:gd name="adj3" fmla="val -39687500"/>
              </a:avLst>
            </a:prstGeom>
            <a:noFill/>
            <a:ln w="19050" cap="flat" cmpd="sng">
              <a:solidFill>
                <a:srgbClr val="F0DB4F"/>
              </a:solidFill>
              <a:prstDash val="solid"/>
              <a:round/>
              <a:headEnd type="none" w="lg" len="lg"/>
              <a:tailEnd type="stealth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 dirty="0"/>
              <a:t>3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 dirty="0"/>
              <a:t>Programação no lado do servidor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446000" y="528900"/>
            <a:ext cx="65559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 dirty="0"/>
              <a:t>4</a:t>
            </a:r>
          </a:p>
          <a:p>
            <a:pPr lvl="0"/>
            <a:r>
              <a:rPr lang="pt-BR" dirty="0"/>
              <a:t>Comunidade</a:t>
            </a:r>
            <a:br>
              <a:rPr lang="pt-BR" dirty="0"/>
            </a:br>
            <a:r>
              <a:rPr lang="pt-BR" dirty="0"/>
              <a:t> ativa</a:t>
            </a:r>
            <a:br>
              <a:rPr lang="pt-BR" dirty="0">
                <a:solidFill>
                  <a:srgbClr val="F0DB4F"/>
                </a:solidFill>
              </a:rPr>
            </a:br>
            <a:endParaRPr lang="pt-BR" dirty="0">
              <a:solidFill>
                <a:srgbClr val="F0DB4F"/>
              </a:solidFill>
            </a:endParaRPr>
          </a:p>
        </p:txBody>
      </p:sp>
      <p:pic>
        <p:nvPicPr>
          <p:cNvPr id="7" name="Shape 521">
            <a:extLst>
              <a:ext uri="{FF2B5EF4-FFF2-40B4-BE49-F238E27FC236}">
                <a16:creationId xmlns:a16="http://schemas.microsoft.com/office/drawing/2014/main" id="{7CAB5B4D-BF09-4EB0-B968-4890365E1D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800" y="309725"/>
            <a:ext cx="5321425" cy="38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522">
            <a:extLst>
              <a:ext uri="{FF2B5EF4-FFF2-40B4-BE49-F238E27FC236}">
                <a16:creationId xmlns:a16="http://schemas.microsoft.com/office/drawing/2014/main" id="{0B257EC3-4C9D-4D7D-B5B2-165DA74775AF}"/>
              </a:ext>
            </a:extLst>
          </p:cNvPr>
          <p:cNvSpPr txBox="1"/>
          <p:nvPr/>
        </p:nvSpPr>
        <p:spPr>
          <a:xfrm>
            <a:off x="6710743" y="4414350"/>
            <a:ext cx="2317173" cy="40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dirty="0">
                <a:solidFill>
                  <a:schemeClr val="accent6"/>
                </a:solidFill>
              </a:rPr>
              <a:t>Fonte: modulecounts.com</a:t>
            </a:r>
          </a:p>
        </p:txBody>
      </p:sp>
    </p:spTree>
    <p:extLst>
      <p:ext uri="{BB962C8B-B14F-4D97-AF65-F5344CB8AC3E}">
        <p14:creationId xmlns:p14="http://schemas.microsoft.com/office/powerpoint/2010/main" val="21515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 dirty="0"/>
              <a:t>5</a:t>
            </a:r>
          </a:p>
          <a:p>
            <a:pPr lvl="0"/>
            <a:r>
              <a:rPr lang="pt-BR" dirty="0">
                <a:solidFill>
                  <a:schemeClr val="bg2"/>
                </a:solidFill>
              </a:rPr>
              <a:t>Fácil instalação de módulos com NPM</a:t>
            </a:r>
          </a:p>
        </p:txBody>
      </p:sp>
      <p:grpSp>
        <p:nvGrpSpPr>
          <p:cNvPr id="5" name="Shape 512">
            <a:extLst>
              <a:ext uri="{FF2B5EF4-FFF2-40B4-BE49-F238E27FC236}">
                <a16:creationId xmlns:a16="http://schemas.microsoft.com/office/drawing/2014/main" id="{FA87C34E-1E6F-49C9-B46E-2FEF74F81C79}"/>
              </a:ext>
            </a:extLst>
          </p:cNvPr>
          <p:cNvGrpSpPr/>
          <p:nvPr/>
        </p:nvGrpSpPr>
        <p:grpSpPr>
          <a:xfrm>
            <a:off x="4025848" y="418300"/>
            <a:ext cx="4446535" cy="652500"/>
            <a:chOff x="3948875" y="1878400"/>
            <a:chExt cx="4369200" cy="652500"/>
          </a:xfrm>
        </p:grpSpPr>
        <p:sp>
          <p:nvSpPr>
            <p:cNvPr id="6" name="Shape 513">
              <a:extLst>
                <a:ext uri="{FF2B5EF4-FFF2-40B4-BE49-F238E27FC236}">
                  <a16:creationId xmlns:a16="http://schemas.microsoft.com/office/drawing/2014/main" id="{76D61166-7D44-4940-9C0A-8298A174DE7F}"/>
                </a:ext>
              </a:extLst>
            </p:cNvPr>
            <p:cNvSpPr/>
            <p:nvPr/>
          </p:nvSpPr>
          <p:spPr>
            <a:xfrm>
              <a:off x="3948875" y="1878400"/>
              <a:ext cx="4280700" cy="652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14">
              <a:extLst>
                <a:ext uri="{FF2B5EF4-FFF2-40B4-BE49-F238E27FC236}">
                  <a16:creationId xmlns:a16="http://schemas.microsoft.com/office/drawing/2014/main" id="{8AC8367D-74D6-4E74-B411-4B32A600B865}"/>
                </a:ext>
              </a:extLst>
            </p:cNvPr>
            <p:cNvSpPr txBox="1"/>
            <p:nvPr/>
          </p:nvSpPr>
          <p:spPr>
            <a:xfrm>
              <a:off x="3948875" y="1988950"/>
              <a:ext cx="43692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 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npm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install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&lt;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nome_do_modulo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</a:t>
              </a:r>
            </a:p>
          </p:txBody>
        </p:sp>
      </p:grpSp>
      <p:pic>
        <p:nvPicPr>
          <p:cNvPr id="8" name="Shape 515">
            <a:extLst>
              <a:ext uri="{FF2B5EF4-FFF2-40B4-BE49-F238E27FC236}">
                <a16:creationId xmlns:a16="http://schemas.microsoft.com/office/drawing/2014/main" id="{5A0B4D66-2122-4EE7-8BE4-D20B16B2D4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788" y="1336338"/>
            <a:ext cx="6162675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52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430800" y="226038"/>
            <a:ext cx="8282400" cy="151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dirty="0">
                <a:solidFill>
                  <a:srgbClr val="323330"/>
                </a:solidFill>
              </a:rPr>
              <a:t>Exemplo de </a:t>
            </a:r>
            <a:r>
              <a:rPr lang="pt-BR" dirty="0" err="1">
                <a:solidFill>
                  <a:srgbClr val="323330"/>
                </a:solidFill>
              </a:rPr>
              <a:t>WebChat</a:t>
            </a:r>
            <a:r>
              <a:rPr lang="pt-BR" dirty="0"/>
              <a:t> </a:t>
            </a:r>
          </a:p>
        </p:txBody>
      </p:sp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1835025" y="1742550"/>
            <a:ext cx="6455400" cy="171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goo.gl/</a:t>
            </a:r>
            <a:r>
              <a:rPr lang="pt-BR" sz="600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CE8EgQ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1741575" y="3865350"/>
            <a:ext cx="6362100" cy="711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github.com/</a:t>
            </a:r>
            <a:r>
              <a:rPr lang="pt-BR" sz="1800" b="0" dirty="0" err="1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cookingscript</a:t>
            </a:r>
            <a:r>
              <a:rPr lang="pt-BR" sz="18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pt-BR" sz="1800" b="0" dirty="0" err="1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cs</a:t>
            </a:r>
            <a:r>
              <a:rPr lang="pt-BR" sz="18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pt-BR" sz="1800" b="0" dirty="0" err="1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nodejs</a:t>
            </a:r>
            <a:r>
              <a:rPr lang="pt-BR" sz="18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-chat-</a:t>
            </a:r>
            <a:r>
              <a:rPr lang="pt-BR" sz="1800" b="0" dirty="0" err="1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lang="pt-BR" sz="1800" b="0" dirty="0">
              <a:solidFill>
                <a:srgbClr val="3233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25" y="3829000"/>
            <a:ext cx="748200" cy="7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00" y="334396"/>
            <a:ext cx="1299775" cy="12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24ED-A825-4967-AAAC-7A50B73D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20" y="1843980"/>
            <a:ext cx="8282400" cy="1516500"/>
          </a:xfrm>
        </p:spPr>
        <p:txBody>
          <a:bodyPr/>
          <a:lstStyle/>
          <a:p>
            <a:r>
              <a:rPr lang="pt-BR" sz="2800" dirty="0"/>
              <a:t>“Node.js</a:t>
            </a:r>
            <a:r>
              <a:rPr lang="pt-BR" sz="2800" b="0" dirty="0"/>
              <a:t> é um interpretador de código </a:t>
            </a:r>
            <a:r>
              <a:rPr lang="pt-BR" sz="2800" b="0" i="1" dirty="0"/>
              <a:t>JavaScript</a:t>
            </a:r>
            <a:r>
              <a:rPr lang="pt-BR" sz="2800" b="0" dirty="0"/>
              <a:t> que funciona do lado do servidor</a:t>
            </a:r>
            <a:r>
              <a:rPr lang="pt-BR" sz="2800" dirty="0"/>
              <a:t>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353974-8F72-4598-AB98-7BF2242443C9}"/>
              </a:ext>
            </a:extLst>
          </p:cNvPr>
          <p:cNvSpPr/>
          <p:nvPr/>
        </p:nvSpPr>
        <p:spPr>
          <a:xfrm>
            <a:off x="6153455" y="4630128"/>
            <a:ext cx="2885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rgbClr val="FFC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wikipedia.org/wiki/Node.js</a:t>
            </a:r>
          </a:p>
        </p:txBody>
      </p:sp>
    </p:spTree>
    <p:extLst>
      <p:ext uri="{BB962C8B-B14F-4D97-AF65-F5344CB8AC3E}">
        <p14:creationId xmlns:p14="http://schemas.microsoft.com/office/powerpoint/2010/main" val="329314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259625" y="125825"/>
            <a:ext cx="7480800" cy="171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dirty="0"/>
              <a:t>O que nós podemos fazer com poucas linhas ?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2704663" y="3944150"/>
            <a:ext cx="1703400" cy="58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1600" b="0"/>
              <a:t>API RESTful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259613" y="3944150"/>
            <a:ext cx="2069400" cy="58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1600" b="0"/>
              <a:t>Servidor HTTP/DNS/TCP</a:t>
            </a:r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375" y="2459183"/>
            <a:ext cx="1299775" cy="12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7155688" y="3944150"/>
            <a:ext cx="1703400" cy="58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1600" b="0"/>
              <a:t>WebChat em tempo real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08" y="2459183"/>
            <a:ext cx="1299775" cy="12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450" y="2501308"/>
            <a:ext cx="1299776" cy="12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4705001" y="3944150"/>
            <a:ext cx="2145900" cy="58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1600" b="0"/>
              <a:t>IOT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6">
            <a:alphaModFix/>
          </a:blip>
          <a:srcRect l="1718" t="1718" r="1728" b="1728"/>
          <a:stretch/>
        </p:blipFill>
        <p:spPr>
          <a:xfrm>
            <a:off x="2906412" y="2459175"/>
            <a:ext cx="1299900" cy="12999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7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2185499" y="890075"/>
            <a:ext cx="5484119" cy="355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6000" dirty="0" err="1"/>
              <a:t>Hello</a:t>
            </a:r>
            <a:r>
              <a:rPr lang="pt-BR" sz="6000" dirty="0"/>
              <a:t> </a:t>
            </a:r>
            <a:r>
              <a:rPr lang="pt-BR" sz="6000" dirty="0" err="1"/>
              <a:t>NodeJS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87925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2185499" y="890075"/>
            <a:ext cx="5484119" cy="355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6000" dirty="0"/>
              <a:t>Variáveis Globais</a:t>
            </a:r>
          </a:p>
        </p:txBody>
      </p:sp>
    </p:spTree>
    <p:extLst>
      <p:ext uri="{BB962C8B-B14F-4D97-AF65-F5344CB8AC3E}">
        <p14:creationId xmlns:p14="http://schemas.microsoft.com/office/powerpoint/2010/main" val="214787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1306541" y="1850065"/>
            <a:ext cx="6660789" cy="272902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 dirty="0"/>
              <a:t>Módulos Nativos</a:t>
            </a:r>
            <a:br>
              <a:rPr lang="pt-BR" sz="6000" dirty="0"/>
            </a:b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856992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Módulos Nativos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3" y="627321"/>
            <a:ext cx="1931074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Path</a:t>
            </a:r>
            <a:br>
              <a:rPr lang="pt-BR" sz="6000" dirty="0"/>
            </a:br>
            <a:endParaRPr lang="pt-BR" sz="6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B7A690-8613-4491-97A8-52B55F57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29" y="2218661"/>
            <a:ext cx="5928942" cy="14717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0375903-7401-474D-8550-65EF9B9FDC4C}"/>
              </a:ext>
            </a:extLst>
          </p:cNvPr>
          <p:cNvSpPr txBox="1"/>
          <p:nvPr/>
        </p:nvSpPr>
        <p:spPr>
          <a:xfrm>
            <a:off x="3955689" y="3807907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  <a:hlinkClick r:id="rId4"/>
              </a:rPr>
              <a:t>https://nodejs.org/api/path.html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D7CF3E-EB5E-4053-B48B-036FE98A3153}"/>
              </a:ext>
            </a:extLst>
          </p:cNvPr>
          <p:cNvSpPr txBox="1"/>
          <p:nvPr/>
        </p:nvSpPr>
        <p:spPr>
          <a:xfrm>
            <a:off x="2517475" y="380790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</p:spTree>
    <p:extLst>
      <p:ext uri="{BB962C8B-B14F-4D97-AF65-F5344CB8AC3E}">
        <p14:creationId xmlns:p14="http://schemas.microsoft.com/office/powerpoint/2010/main" val="252666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Módulos Nativos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2" y="627321"/>
            <a:ext cx="4606303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File System</a:t>
            </a:r>
            <a:br>
              <a:rPr lang="pt-BR" sz="6000" dirty="0"/>
            </a:br>
            <a:endParaRPr lang="pt-BR" sz="6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1B9147-52FF-4F07-9800-EAFF5A64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1" y="1988289"/>
            <a:ext cx="5427978" cy="2051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3955689" y="4081193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4"/>
              </a:rPr>
              <a:t>https://nodejs.org/api/fs.html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62AD6C-2E8F-448D-9F23-DDCE4222525C}"/>
              </a:ext>
            </a:extLst>
          </p:cNvPr>
          <p:cNvSpPr txBox="1"/>
          <p:nvPr/>
        </p:nvSpPr>
        <p:spPr>
          <a:xfrm>
            <a:off x="2517475" y="4081192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</p:spTree>
    <p:extLst>
      <p:ext uri="{BB962C8B-B14F-4D97-AF65-F5344CB8AC3E}">
        <p14:creationId xmlns:p14="http://schemas.microsoft.com/office/powerpoint/2010/main" val="1379710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Módulos Nativos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2" y="627321"/>
            <a:ext cx="4606303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Http</a:t>
            </a:r>
            <a:br>
              <a:rPr lang="pt-BR" sz="6000" dirty="0"/>
            </a:br>
            <a:endParaRPr lang="pt-BR" sz="6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3948600" y="4353591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https://nodejs.org/api/http.html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62AD6C-2E8F-448D-9F23-DDCE4222525C}"/>
              </a:ext>
            </a:extLst>
          </p:cNvPr>
          <p:cNvSpPr txBox="1"/>
          <p:nvPr/>
        </p:nvSpPr>
        <p:spPr>
          <a:xfrm>
            <a:off x="2510386" y="4353590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EF4878-6722-4AAC-98E0-9C6F90BE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438940"/>
            <a:ext cx="80962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2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1306541" y="1850065"/>
            <a:ext cx="7213682" cy="272902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 dirty="0"/>
              <a:t>Módulos Externos</a:t>
            </a:r>
            <a:br>
              <a:rPr lang="pt-BR" sz="6000" dirty="0"/>
            </a:b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2437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npm">
            <a:extLst>
              <a:ext uri="{FF2B5EF4-FFF2-40B4-BE49-F238E27FC236}">
                <a16:creationId xmlns:a16="http://schemas.microsoft.com/office/drawing/2014/main" id="{67337911-2A2B-43D9-B10A-B0DE0A75E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6463"/>
            <a:ext cx="9144000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CBE5B90-F64E-45FF-BF28-5B56F4DB0A37}"/>
              </a:ext>
            </a:extLst>
          </p:cNvPr>
          <p:cNvSpPr/>
          <p:nvPr/>
        </p:nvSpPr>
        <p:spPr>
          <a:xfrm>
            <a:off x="3287033" y="3268466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Node </a:t>
            </a:r>
            <a:r>
              <a:rPr lang="pt-BR" sz="1800" b="1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Package</a:t>
            </a:r>
            <a:r>
              <a:rPr lang="pt-BR" sz="18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 Manager</a:t>
            </a: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2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NPM</a:t>
            </a:r>
            <a:endParaRPr lang="pt-BR" sz="6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1651967" y="604567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https://www.npmjs.com/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67E459-45A1-42DC-ACD2-58E070308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774"/>
            <a:ext cx="9144000" cy="39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9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3389550" y="2065200"/>
            <a:ext cx="4492500" cy="408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Ryan Dahl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375" y="704000"/>
            <a:ext cx="2977250" cy="297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055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9099EFD-E8DA-4AB6-A907-010844A7907F}"/>
              </a:ext>
            </a:extLst>
          </p:cNvPr>
          <p:cNvSpPr txBox="1"/>
          <p:nvPr/>
        </p:nvSpPr>
        <p:spPr>
          <a:xfrm>
            <a:off x="489098" y="956930"/>
            <a:ext cx="80311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6"/>
                </a:solidFill>
              </a:rPr>
              <a:t>Express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Request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React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Chalk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Bluebird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SerialPort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MongoDB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6"/>
                </a:solidFill>
              </a:rPr>
              <a:t>Socket.IO</a:t>
            </a:r>
          </a:p>
        </p:txBody>
      </p:sp>
      <p:sp>
        <p:nvSpPr>
          <p:cNvPr id="8" name="Shape 421">
            <a:extLst>
              <a:ext uri="{FF2B5EF4-FFF2-40B4-BE49-F238E27FC236}">
                <a16:creationId xmlns:a16="http://schemas.microsoft.com/office/drawing/2014/main" id="{4CF7B853-BCF8-4E5F-B76F-7129298FF1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964" y="0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NPM</a:t>
            </a:r>
            <a:endParaRPr lang="pt-BR" sz="6000" dirty="0"/>
          </a:p>
        </p:txBody>
      </p:sp>
      <p:grpSp>
        <p:nvGrpSpPr>
          <p:cNvPr id="9" name="Shape 512">
            <a:extLst>
              <a:ext uri="{FF2B5EF4-FFF2-40B4-BE49-F238E27FC236}">
                <a16:creationId xmlns:a16="http://schemas.microsoft.com/office/drawing/2014/main" id="{4A4D235B-BE37-46BE-95F0-02219F7337C8}"/>
              </a:ext>
            </a:extLst>
          </p:cNvPr>
          <p:cNvGrpSpPr/>
          <p:nvPr/>
        </p:nvGrpSpPr>
        <p:grpSpPr>
          <a:xfrm>
            <a:off x="4451151" y="2544627"/>
            <a:ext cx="4446535" cy="652500"/>
            <a:chOff x="3948875" y="1878400"/>
            <a:chExt cx="4369200" cy="652500"/>
          </a:xfrm>
        </p:grpSpPr>
        <p:sp>
          <p:nvSpPr>
            <p:cNvPr id="10" name="Shape 513">
              <a:extLst>
                <a:ext uri="{FF2B5EF4-FFF2-40B4-BE49-F238E27FC236}">
                  <a16:creationId xmlns:a16="http://schemas.microsoft.com/office/drawing/2014/main" id="{B17884B6-244D-4E49-B750-F10297345975}"/>
                </a:ext>
              </a:extLst>
            </p:cNvPr>
            <p:cNvSpPr/>
            <p:nvPr/>
          </p:nvSpPr>
          <p:spPr>
            <a:xfrm>
              <a:off x="3948875" y="1878400"/>
              <a:ext cx="4280700" cy="652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14">
              <a:extLst>
                <a:ext uri="{FF2B5EF4-FFF2-40B4-BE49-F238E27FC236}">
                  <a16:creationId xmlns:a16="http://schemas.microsoft.com/office/drawing/2014/main" id="{776490F3-540E-4E9C-8C0A-7340CCB440DB}"/>
                </a:ext>
              </a:extLst>
            </p:cNvPr>
            <p:cNvSpPr txBox="1"/>
            <p:nvPr/>
          </p:nvSpPr>
          <p:spPr>
            <a:xfrm>
              <a:off x="3948875" y="1988950"/>
              <a:ext cx="43692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 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npm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install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&lt;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nome_do_modulo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</a:t>
              </a:r>
            </a:p>
          </p:txBody>
        </p:sp>
      </p:grpSp>
      <p:sp>
        <p:nvSpPr>
          <p:cNvPr id="13" name="Shape 513">
            <a:extLst>
              <a:ext uri="{FF2B5EF4-FFF2-40B4-BE49-F238E27FC236}">
                <a16:creationId xmlns:a16="http://schemas.microsoft.com/office/drawing/2014/main" id="{AC62F2A6-0DC7-4DEC-B383-D7F44494A9FE}"/>
              </a:ext>
            </a:extLst>
          </p:cNvPr>
          <p:cNvSpPr/>
          <p:nvPr/>
        </p:nvSpPr>
        <p:spPr>
          <a:xfrm>
            <a:off x="4451151" y="1952797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514">
            <a:extLst>
              <a:ext uri="{FF2B5EF4-FFF2-40B4-BE49-F238E27FC236}">
                <a16:creationId xmlns:a16="http://schemas.microsoft.com/office/drawing/2014/main" id="{4123FE8D-6D22-450A-B5B6-45B4D6DA0567}"/>
              </a:ext>
            </a:extLst>
          </p:cNvPr>
          <p:cNvSpPr txBox="1"/>
          <p:nvPr/>
        </p:nvSpPr>
        <p:spPr>
          <a:xfrm>
            <a:off x="4451151" y="2063347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Shape 514">
            <a:extLst>
              <a:ext uri="{FF2B5EF4-FFF2-40B4-BE49-F238E27FC236}">
                <a16:creationId xmlns:a16="http://schemas.microsoft.com/office/drawing/2014/main" id="{456AFB54-7E83-4976-A9C2-39C94D33575C}"/>
              </a:ext>
            </a:extLst>
          </p:cNvPr>
          <p:cNvSpPr txBox="1"/>
          <p:nvPr/>
        </p:nvSpPr>
        <p:spPr>
          <a:xfrm>
            <a:off x="3856075" y="3254628"/>
            <a:ext cx="4996578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uninstall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nome_do_modulo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5909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3200" dirty="0"/>
              <a:t>NPM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2" y="627321"/>
            <a:ext cx="4606303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Express</a:t>
            </a:r>
            <a:br>
              <a:rPr lang="pt-BR" sz="6000" dirty="0"/>
            </a:br>
            <a:endParaRPr lang="pt-BR" sz="6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3367354" y="3497832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https://www.npmjs.com/package/express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62AD6C-2E8F-448D-9F23-DDCE4222525C}"/>
              </a:ext>
            </a:extLst>
          </p:cNvPr>
          <p:cNvSpPr txBox="1"/>
          <p:nvPr/>
        </p:nvSpPr>
        <p:spPr>
          <a:xfrm>
            <a:off x="1929140" y="349783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  <p:sp>
        <p:nvSpPr>
          <p:cNvPr id="8" name="Shape 513">
            <a:extLst>
              <a:ext uri="{FF2B5EF4-FFF2-40B4-BE49-F238E27FC236}">
                <a16:creationId xmlns:a16="http://schemas.microsoft.com/office/drawing/2014/main" id="{390988EA-31C6-4BBF-8F77-A7601C12B74B}"/>
              </a:ext>
            </a:extLst>
          </p:cNvPr>
          <p:cNvSpPr/>
          <p:nvPr/>
        </p:nvSpPr>
        <p:spPr>
          <a:xfrm>
            <a:off x="2132913" y="2734782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514">
            <a:extLst>
              <a:ext uri="{FF2B5EF4-FFF2-40B4-BE49-F238E27FC236}">
                <a16:creationId xmlns:a16="http://schemas.microsoft.com/office/drawing/2014/main" id="{362E2A3F-3E04-479A-91B4-4E8CE3C98876}"/>
              </a:ext>
            </a:extLst>
          </p:cNvPr>
          <p:cNvSpPr txBox="1"/>
          <p:nvPr/>
        </p:nvSpPr>
        <p:spPr>
          <a:xfrm>
            <a:off x="2132913" y="2845332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--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Shape 513">
            <a:extLst>
              <a:ext uri="{FF2B5EF4-FFF2-40B4-BE49-F238E27FC236}">
                <a16:creationId xmlns:a16="http://schemas.microsoft.com/office/drawing/2014/main" id="{D2AFC9CA-2D33-46D0-820E-5868087516E7}"/>
              </a:ext>
            </a:extLst>
          </p:cNvPr>
          <p:cNvSpPr/>
          <p:nvPr/>
        </p:nvSpPr>
        <p:spPr>
          <a:xfrm>
            <a:off x="2132913" y="2107166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514">
            <a:extLst>
              <a:ext uri="{FF2B5EF4-FFF2-40B4-BE49-F238E27FC236}">
                <a16:creationId xmlns:a16="http://schemas.microsoft.com/office/drawing/2014/main" id="{7AEBBB7B-326A-4D03-8B7D-21E419F3DF82}"/>
              </a:ext>
            </a:extLst>
          </p:cNvPr>
          <p:cNvSpPr txBox="1"/>
          <p:nvPr/>
        </p:nvSpPr>
        <p:spPr>
          <a:xfrm>
            <a:off x="2132913" y="2217716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29928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3200" dirty="0"/>
              <a:t>NPM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2" y="627321"/>
            <a:ext cx="4606303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SOCKET.IO</a:t>
            </a:r>
            <a:br>
              <a:rPr lang="pt-BR" sz="6000" dirty="0"/>
            </a:br>
            <a:endParaRPr lang="pt-BR" sz="6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3360265" y="3480902"/>
            <a:ext cx="3509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https://www.npmjs.com/package/socket.io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62AD6C-2E8F-448D-9F23-DDCE4222525C}"/>
              </a:ext>
            </a:extLst>
          </p:cNvPr>
          <p:cNvSpPr txBox="1"/>
          <p:nvPr/>
        </p:nvSpPr>
        <p:spPr>
          <a:xfrm>
            <a:off x="1922051" y="348090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  <p:sp>
        <p:nvSpPr>
          <p:cNvPr id="8" name="Shape 513">
            <a:extLst>
              <a:ext uri="{FF2B5EF4-FFF2-40B4-BE49-F238E27FC236}">
                <a16:creationId xmlns:a16="http://schemas.microsoft.com/office/drawing/2014/main" id="{390988EA-31C6-4BBF-8F77-A7601C12B74B}"/>
              </a:ext>
            </a:extLst>
          </p:cNvPr>
          <p:cNvSpPr/>
          <p:nvPr/>
        </p:nvSpPr>
        <p:spPr>
          <a:xfrm>
            <a:off x="2132913" y="2632186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514">
            <a:extLst>
              <a:ext uri="{FF2B5EF4-FFF2-40B4-BE49-F238E27FC236}">
                <a16:creationId xmlns:a16="http://schemas.microsoft.com/office/drawing/2014/main" id="{362E2A3F-3E04-479A-91B4-4E8CE3C98876}"/>
              </a:ext>
            </a:extLst>
          </p:cNvPr>
          <p:cNvSpPr txBox="1"/>
          <p:nvPr/>
        </p:nvSpPr>
        <p:spPr>
          <a:xfrm>
            <a:off x="2132913" y="2742736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socket.io --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Shape 513">
            <a:extLst>
              <a:ext uri="{FF2B5EF4-FFF2-40B4-BE49-F238E27FC236}">
                <a16:creationId xmlns:a16="http://schemas.microsoft.com/office/drawing/2014/main" id="{D2AFC9CA-2D33-46D0-820E-5868087516E7}"/>
              </a:ext>
            </a:extLst>
          </p:cNvPr>
          <p:cNvSpPr/>
          <p:nvPr/>
        </p:nvSpPr>
        <p:spPr>
          <a:xfrm>
            <a:off x="2132913" y="2004570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514">
            <a:extLst>
              <a:ext uri="{FF2B5EF4-FFF2-40B4-BE49-F238E27FC236}">
                <a16:creationId xmlns:a16="http://schemas.microsoft.com/office/drawing/2014/main" id="{7AEBBB7B-326A-4D03-8B7D-21E419F3DF82}"/>
              </a:ext>
            </a:extLst>
          </p:cNvPr>
          <p:cNvSpPr txBox="1"/>
          <p:nvPr/>
        </p:nvSpPr>
        <p:spPr>
          <a:xfrm>
            <a:off x="2132913" y="2115120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30143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220C20A-3C5B-42E8-B480-6872AF18DEAE}"/>
              </a:ext>
            </a:extLst>
          </p:cNvPr>
          <p:cNvCxnSpPr>
            <a:cxnSpLocks/>
            <a:stCxn id="1028" idx="2"/>
            <a:endCxn id="1030" idx="3"/>
          </p:cNvCxnSpPr>
          <p:nvPr/>
        </p:nvCxnSpPr>
        <p:spPr>
          <a:xfrm>
            <a:off x="2022762" y="3003906"/>
            <a:ext cx="0" cy="910944"/>
          </a:xfrm>
          <a:prstGeom prst="line">
            <a:avLst/>
          </a:prstGeom>
          <a:ln>
            <a:solidFill>
              <a:srgbClr val="D5C939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5FE6C59-E4F4-4666-B8C4-D185EAE1C0DC}"/>
              </a:ext>
            </a:extLst>
          </p:cNvPr>
          <p:cNvCxnSpPr>
            <a:cxnSpLocks/>
            <a:stCxn id="1026" idx="1"/>
            <a:endCxn id="1028" idx="0"/>
          </p:cNvCxnSpPr>
          <p:nvPr/>
        </p:nvCxnSpPr>
        <p:spPr>
          <a:xfrm>
            <a:off x="2012744" y="1130751"/>
            <a:ext cx="10018" cy="1049030"/>
          </a:xfrm>
          <a:prstGeom prst="line">
            <a:avLst/>
          </a:prstGeom>
          <a:ln>
            <a:solidFill>
              <a:srgbClr val="C9B9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30" name="Picture 6" descr="Resultado de imagem para gmail png">
            <a:extLst>
              <a:ext uri="{FF2B5EF4-FFF2-40B4-BE49-F238E27FC236}">
                <a16:creationId xmlns:a16="http://schemas.microsoft.com/office/drawing/2014/main" id="{7C1BCCD6-6C18-4251-B71B-30754BCED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00" y="3475869"/>
            <a:ext cx="877962" cy="8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linkedin png">
            <a:extLst>
              <a:ext uri="{FF2B5EF4-FFF2-40B4-BE49-F238E27FC236}">
                <a16:creationId xmlns:a16="http://schemas.microsoft.com/office/drawing/2014/main" id="{66F262A9-CC6C-4DB5-878D-BDD2224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99" y="2179781"/>
            <a:ext cx="824125" cy="8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2846886" y="604409"/>
            <a:ext cx="3703983" cy="102893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2800" dirty="0"/>
              <a:t>github.com/Guihgo</a:t>
            </a:r>
          </a:p>
        </p:txBody>
      </p:sp>
      <p:sp>
        <p:nvSpPr>
          <p:cNvPr id="7" name="Shape 402">
            <a:extLst>
              <a:ext uri="{FF2B5EF4-FFF2-40B4-BE49-F238E27FC236}">
                <a16:creationId xmlns:a16="http://schemas.microsoft.com/office/drawing/2014/main" id="{6989C33D-88BF-4877-AAD6-ED31C0F9F87E}"/>
              </a:ext>
            </a:extLst>
          </p:cNvPr>
          <p:cNvSpPr txBox="1">
            <a:spLocks/>
          </p:cNvSpPr>
          <p:nvPr/>
        </p:nvSpPr>
        <p:spPr>
          <a:xfrm>
            <a:off x="2512267" y="2077375"/>
            <a:ext cx="4373219" cy="1028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800" dirty="0"/>
              <a:t>linkedin.com/in/guihgo</a:t>
            </a:r>
          </a:p>
        </p:txBody>
      </p:sp>
      <p:sp>
        <p:nvSpPr>
          <p:cNvPr id="11" name="Shape 402">
            <a:extLst>
              <a:ext uri="{FF2B5EF4-FFF2-40B4-BE49-F238E27FC236}">
                <a16:creationId xmlns:a16="http://schemas.microsoft.com/office/drawing/2014/main" id="{111E0095-7123-4B3A-AF68-09F1B09A55C7}"/>
              </a:ext>
            </a:extLst>
          </p:cNvPr>
          <p:cNvSpPr txBox="1">
            <a:spLocks/>
          </p:cNvSpPr>
          <p:nvPr/>
        </p:nvSpPr>
        <p:spPr>
          <a:xfrm>
            <a:off x="2147502" y="3400382"/>
            <a:ext cx="5102750" cy="1028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800" dirty="0"/>
              <a:t>guihgo100milha@gmail.com</a:t>
            </a:r>
          </a:p>
        </p:txBody>
      </p:sp>
      <p:pic>
        <p:nvPicPr>
          <p:cNvPr id="1026" name="Picture 2" descr="Resultado de imagem para github png">
            <a:extLst>
              <a:ext uri="{FF2B5EF4-FFF2-40B4-BE49-F238E27FC236}">
                <a16:creationId xmlns:a16="http://schemas.microsoft.com/office/drawing/2014/main" id="{C62C566E-DF17-44B5-A9B6-17BA53E9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744" y="718689"/>
            <a:ext cx="824124" cy="82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35B9C7CD-AA8C-468A-A203-17CA06AA48F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17253" y="2346894"/>
            <a:ext cx="4112447" cy="3366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Gráfico 8" descr="Monitor">
            <a:extLst>
              <a:ext uri="{FF2B5EF4-FFF2-40B4-BE49-F238E27FC236}">
                <a16:creationId xmlns:a16="http://schemas.microsoft.com/office/drawing/2014/main" id="{C2F6F1A4-0541-4C46-B7B6-42BCA609E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870" y="1771684"/>
            <a:ext cx="3428261" cy="342826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CB4C40-9DCF-45A0-B22A-40D2C4441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77" y="3120887"/>
            <a:ext cx="2418676" cy="6266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B0B418-C5CD-48D8-9A10-6D17F9D82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420" y="507576"/>
            <a:ext cx="3589161" cy="1089311"/>
          </a:xfrm>
          <a:prstGeom prst="rect">
            <a:avLst/>
          </a:prstGeom>
        </p:spPr>
      </p:pic>
      <p:pic>
        <p:nvPicPr>
          <p:cNvPr id="14" name="Shape 456">
            <a:extLst>
              <a:ext uri="{FF2B5EF4-FFF2-40B4-BE49-F238E27FC236}">
                <a16:creationId xmlns:a16="http://schemas.microsoft.com/office/drawing/2014/main" id="{5102DA21-345F-496C-8449-EBA305244D4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2858" y="2683566"/>
            <a:ext cx="1433683" cy="1433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7E72A4FA-384B-479B-B9D0-A67969F4C05E}"/>
              </a:ext>
            </a:extLst>
          </p:cNvPr>
          <p:cNvCxnSpPr>
            <a:cxnSpLocks/>
            <a:stCxn id="14" idx="2"/>
            <a:endCxn id="3" idx="2"/>
          </p:cNvCxnSpPr>
          <p:nvPr/>
        </p:nvCxnSpPr>
        <p:spPr>
          <a:xfrm rot="5400000" flipH="1">
            <a:off x="4583971" y="1271520"/>
            <a:ext cx="369674" cy="5321785"/>
          </a:xfrm>
          <a:prstGeom prst="bentConnector3">
            <a:avLst>
              <a:gd name="adj1" fmla="val -61838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6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1483900" y="166437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2" y="0"/>
            <a:ext cx="77253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/>
        </p:nvSpPr>
        <p:spPr>
          <a:xfrm>
            <a:off x="1483900" y="166437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20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1457700" y="1913550"/>
            <a:ext cx="6228600" cy="13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6000" b="1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rPr>
              <a:t>Como resolver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2185500" y="890075"/>
            <a:ext cx="4773000" cy="355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/>
              <a:t>Event Loop 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1483900" y="166437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66" y="0"/>
            <a:ext cx="70974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4071075" y="528900"/>
            <a:ext cx="4840500" cy="408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r>
              <a:rPr lang="pt-BR" dirty="0"/>
              <a:t>E assim nasceu o </a:t>
            </a:r>
            <a:r>
              <a:rPr lang="pt-BR" b="0" dirty="0" err="1">
                <a:latin typeface="Raleway ExtraBold"/>
                <a:ea typeface="Raleway ExtraBold"/>
                <a:cs typeface="Raleway ExtraBold"/>
                <a:sym typeface="Raleway ExtraBold"/>
              </a:rPr>
              <a:t>NodeJs</a:t>
            </a:r>
            <a:endParaRPr lang="pt-BR" b="0" dirty="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r" rtl="0">
              <a:spcBef>
                <a:spcPts val="0"/>
              </a:spcBef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pt-BR" sz="3000" dirty="0"/>
              <a:t>+8.000 </a:t>
            </a:r>
            <a:r>
              <a:rPr lang="pt-BR" sz="3000" b="0" dirty="0">
                <a:latin typeface="Raleway Light"/>
                <a:ea typeface="Raleway Light"/>
                <a:cs typeface="Raleway Light"/>
                <a:sym typeface="Raleway Light"/>
              </a:rPr>
              <a:t>linhas em</a:t>
            </a:r>
            <a:r>
              <a:rPr lang="pt-BR" sz="3000" b="0" dirty="0"/>
              <a:t> </a:t>
            </a:r>
            <a:r>
              <a:rPr lang="pt-BR" sz="3000" dirty="0"/>
              <a:t>C++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pt-BR" sz="3000" dirty="0"/>
              <a:t>+2.000 </a:t>
            </a:r>
            <a:r>
              <a:rPr lang="pt-BR" sz="3000" b="0" dirty="0">
                <a:latin typeface="Raleway Light"/>
                <a:ea typeface="Raleway Light"/>
                <a:cs typeface="Raleway Light"/>
                <a:sym typeface="Raleway Light"/>
              </a:rPr>
              <a:t>linhas em</a:t>
            </a:r>
            <a:r>
              <a:rPr lang="pt-BR" sz="3000" b="0" dirty="0"/>
              <a:t> </a:t>
            </a:r>
            <a:r>
              <a:rPr lang="pt-BR" sz="3000" dirty="0"/>
              <a:t>JavaScript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001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2531</TotalTime>
  <Words>757</Words>
  <Application>Microsoft Office PowerPoint</Application>
  <PresentationFormat>Apresentação na tela (16:9)</PresentationFormat>
  <Paragraphs>114</Paragraphs>
  <Slides>33</Slides>
  <Notes>30</Notes>
  <HiddenSlides>1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3" baseType="lpstr">
      <vt:lpstr>Roboto Light</vt:lpstr>
      <vt:lpstr>Arial</vt:lpstr>
      <vt:lpstr>Source Sans Pro</vt:lpstr>
      <vt:lpstr>Montserrat</vt:lpstr>
      <vt:lpstr>Roboto</vt:lpstr>
      <vt:lpstr>Raleway Light</vt:lpstr>
      <vt:lpstr>Raleway</vt:lpstr>
      <vt:lpstr>Courier New</vt:lpstr>
      <vt:lpstr>Raleway ExtraBold</vt:lpstr>
      <vt:lpstr>Modern Writer</vt:lpstr>
      <vt:lpstr>Apresentação do PowerPoint</vt:lpstr>
      <vt:lpstr>“Node.js é um interpretador de código JavaScript que funciona do lado do servidor”</vt:lpstr>
      <vt:lpstr>Ryan Dahl</vt:lpstr>
      <vt:lpstr>Apresentação do PowerPoint</vt:lpstr>
      <vt:lpstr>Apresentação do PowerPoint</vt:lpstr>
      <vt:lpstr>Apresentação do PowerPoint</vt:lpstr>
      <vt:lpstr>Event Loop !</vt:lpstr>
      <vt:lpstr>Apresentação do PowerPoint</vt:lpstr>
      <vt:lpstr>E assim nasceu o NodeJs  +8.000 linhas em C++ +2.000 linhas em JavaScript</vt:lpstr>
      <vt:lpstr>Estudo de Caso</vt:lpstr>
      <vt:lpstr>Apresentação do PowerPoint</vt:lpstr>
      <vt:lpstr>Apresentação do PowerPoint</vt:lpstr>
      <vt:lpstr>Top 5 Features</vt:lpstr>
      <vt:lpstr>1 Alto desempenho e consumo baixo de memória</vt:lpstr>
      <vt:lpstr>2 I/O direcionada a eventos não bloqueante</vt:lpstr>
      <vt:lpstr>3 Programação no lado do servidor</vt:lpstr>
      <vt:lpstr>4 Comunidade  ativa </vt:lpstr>
      <vt:lpstr>5 Fácil instalação de módulos com NPM</vt:lpstr>
      <vt:lpstr>Exemplo de WebChat </vt:lpstr>
      <vt:lpstr>O que nós podemos fazer com poucas linhas ?</vt:lpstr>
      <vt:lpstr>Hello NodeJS</vt:lpstr>
      <vt:lpstr>Variáveis Globais</vt:lpstr>
      <vt:lpstr>Módulos Nativos </vt:lpstr>
      <vt:lpstr>Módulos Nativos</vt:lpstr>
      <vt:lpstr>Módulos Nativos</vt:lpstr>
      <vt:lpstr>Módulos Nativos</vt:lpstr>
      <vt:lpstr>Módulos Externos </vt:lpstr>
      <vt:lpstr>Apresentação do PowerPoint</vt:lpstr>
      <vt:lpstr>NPM</vt:lpstr>
      <vt:lpstr>NPM</vt:lpstr>
      <vt:lpstr>NPM</vt:lpstr>
      <vt:lpstr>NPM</vt:lpstr>
      <vt:lpstr>github.com/Guihgo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Guihgo</dc:creator>
  <cp:lastModifiedBy>Guilherme Ziin</cp:lastModifiedBy>
  <cp:revision>56</cp:revision>
  <dcterms:modified xsi:type="dcterms:W3CDTF">2019-06-02T04:30:26Z</dcterms:modified>
</cp:coreProperties>
</file>